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  <p:sldMasterId id="2147483658" r:id="rId5"/>
  </p:sldMasterIdLst>
  <p:notesMasterIdLst>
    <p:notesMasterId r:id="rId15"/>
  </p:notesMasterIdLst>
  <p:handoutMasterIdLst>
    <p:handoutMasterId r:id="rId16"/>
  </p:handoutMasterIdLst>
  <p:sldIdLst>
    <p:sldId id="3516" r:id="rId6"/>
    <p:sldId id="3570" r:id="rId7"/>
    <p:sldId id="3583" r:id="rId8"/>
    <p:sldId id="3586" r:id="rId9"/>
    <p:sldId id="3585" r:id="rId10"/>
    <p:sldId id="3588" r:id="rId11"/>
    <p:sldId id="3589" r:id="rId12"/>
    <p:sldId id="623" r:id="rId13"/>
    <p:sldId id="358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01BE995-BFC2-4ED8-A89B-DF4717FF67A0}">
          <p14:sldIdLst>
            <p14:sldId id="3516"/>
            <p14:sldId id="3570"/>
            <p14:sldId id="3583"/>
            <p14:sldId id="3586"/>
            <p14:sldId id="3585"/>
            <p14:sldId id="3588"/>
            <p14:sldId id="3589"/>
            <p14:sldId id="623"/>
            <p14:sldId id="3581"/>
          </p14:sldIdLst>
        </p14:section>
        <p14:section name="탐색적 데이터 분석 결과" id="{AA423445-CF8D-4C9F-BE21-FB9C7DC69DC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EA"/>
    <a:srgbClr val="1F6765"/>
    <a:srgbClr val="FF6600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53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7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31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42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87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615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62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3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9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82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140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6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10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359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392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28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75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6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075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29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02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02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67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49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281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1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제목 및 내용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8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59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90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07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02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15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41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12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96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2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55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23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6210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153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7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B2219-6841-1D92-4D69-CA13E468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047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svg"/><Relationship Id="rId21" Type="http://schemas.openxmlformats.org/officeDocument/2006/relationships/image" Target="../media/image33.sv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9" Type="http://schemas.openxmlformats.org/officeDocument/2006/relationships/image" Target="../media/image41.sv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svg"/><Relationship Id="rId40" Type="http://schemas.openxmlformats.org/officeDocument/2006/relationships/image" Target="../media/image52.png"/><Relationship Id="rId45" Type="http://schemas.openxmlformats.org/officeDocument/2006/relationships/image" Target="../media/image57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31" Type="http://schemas.openxmlformats.org/officeDocument/2006/relationships/image" Target="../media/image43.sv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Relationship Id="rId30" Type="http://schemas.openxmlformats.org/officeDocument/2006/relationships/image" Target="../media/image42.png"/><Relationship Id="rId35" Type="http://schemas.openxmlformats.org/officeDocument/2006/relationships/image" Target="../media/image47.svg"/><Relationship Id="rId43" Type="http://schemas.openxmlformats.org/officeDocument/2006/relationships/image" Target="../media/image55.svg"/><Relationship Id="rId48" Type="http://schemas.openxmlformats.org/officeDocument/2006/relationships/image" Target="../media/image60.png"/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33" Type="http://schemas.openxmlformats.org/officeDocument/2006/relationships/image" Target="../media/image45.sv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0" Type="http://schemas.openxmlformats.org/officeDocument/2006/relationships/image" Target="../media/image32.png"/><Relationship Id="rId41" Type="http://schemas.openxmlformats.org/officeDocument/2006/relationships/image" Target="../media/image53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77009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취뽀하자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 </a:t>
            </a: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요구사항 분석서 실습 </a:t>
            </a:r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기술 요구사항 및 보유 솔루션 매칭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E801FA0-E706-4CB9-9235-8DA82A8E7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22945"/>
              </p:ext>
            </p:extLst>
          </p:nvPr>
        </p:nvGraphicFramePr>
        <p:xfrm>
          <a:off x="716547" y="1281690"/>
          <a:ext cx="10224972" cy="6159221"/>
        </p:xfrm>
        <a:graphic>
          <a:graphicData uri="http://schemas.openxmlformats.org/drawingml/2006/table">
            <a:tbl>
              <a:tblPr firstRow="1" bandRow="1">
                <a:tableStyleId>{A4739C91-EA2B-441A-B1FC-6100ADDC1FEA}</a:tableStyleId>
              </a:tblPr>
              <a:tblGrid>
                <a:gridCol w="3277937">
                  <a:extLst>
                    <a:ext uri="{9D8B030D-6E8A-4147-A177-3AD203B41FA5}">
                      <a16:colId xmlns:a16="http://schemas.microsoft.com/office/drawing/2014/main" val="3939751858"/>
                    </a:ext>
                  </a:extLst>
                </a:gridCol>
                <a:gridCol w="3538711">
                  <a:extLst>
                    <a:ext uri="{9D8B030D-6E8A-4147-A177-3AD203B41FA5}">
                      <a16:colId xmlns:a16="http://schemas.microsoft.com/office/drawing/2014/main" val="3698337078"/>
                    </a:ext>
                  </a:extLst>
                </a:gridCol>
                <a:gridCol w="3408324">
                  <a:extLst>
                    <a:ext uri="{9D8B030D-6E8A-4147-A177-3AD203B41FA5}">
                      <a16:colId xmlns:a16="http://schemas.microsoft.com/office/drawing/2014/main" val="4061469998"/>
                    </a:ext>
                  </a:extLst>
                </a:gridCol>
              </a:tblGrid>
              <a:tr h="4829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 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 및 해결방법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솔루션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53655"/>
                  </a:ext>
                </a:extLst>
              </a:tr>
              <a:tr h="758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음성 명령을 실행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제어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Sound to txt </a:t>
                      </a:r>
                      <a:r>
                        <a:rPr lang="ko-KR" altLang="en-US" dirty="0"/>
                        <a:t>음성인식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LLM </a:t>
                      </a:r>
                      <a:r>
                        <a:rPr lang="ko-KR" altLang="en-US" dirty="0"/>
                        <a:t>텍스트 처리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 err="1"/>
                        <a:t>임베딩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제어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음성 인식 및 실행 제어 솔루션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(+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직원 목소리 학습 데이터로 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</a:rPr>
                        <a:t>파인튜닝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050068"/>
                  </a:ext>
                </a:extLst>
              </a:tr>
              <a:tr h="7553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디지털 통역 서비스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r>
                        <a:rPr lang="ko-KR" altLang="en-US" dirty="0"/>
                        <a:t>통역 솔루션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통역 </a:t>
                      </a:r>
                      <a:r>
                        <a:rPr lang="ko-KR" altLang="en-US" dirty="0" err="1"/>
                        <a:t>기느</a:t>
                      </a:r>
                      <a:r>
                        <a:rPr lang="ko-KR" altLang="en-US" dirty="0"/>
                        <a:t> 탑재 로봇 배치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추가사항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정확도가 중요하다</a:t>
                      </a:r>
                      <a:r>
                        <a:rPr lang="en-US" altLang="ko-KR" dirty="0"/>
                        <a:t>! </a:t>
                      </a:r>
                      <a:r>
                        <a:rPr lang="ko-KR" altLang="en-US" dirty="0"/>
                        <a:t>라면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Google Cloud Translation API </a:t>
                      </a:r>
                      <a:r>
                        <a:rPr lang="ko-KR" altLang="en-US" b="1" dirty="0"/>
                        <a:t>추가 적용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통역 솔루션 보유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(+</a:t>
                      </a:r>
                      <a:r>
                        <a:rPr lang="ko-KR" altLang="en-US" b="1" dirty="0"/>
                        <a:t>정확도를 향상 위해 </a:t>
                      </a:r>
                      <a:r>
                        <a:rPr lang="en-US" altLang="ko-KR" b="1" dirty="0"/>
                        <a:t>Google Cloud Translation API </a:t>
                      </a:r>
                      <a:r>
                        <a:rPr lang="ko-KR" altLang="en-US" b="1" dirty="0"/>
                        <a:t>추가 적용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318123"/>
                  </a:ext>
                </a:extLst>
              </a:tr>
              <a:tr h="755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통합 관리 환경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IAM </a:t>
                      </a:r>
                      <a:r>
                        <a:rPr lang="ko-KR" altLang="en-US" dirty="0"/>
                        <a:t>권한은 </a:t>
                      </a:r>
                      <a:r>
                        <a:rPr lang="en-US" altLang="ko-KR" dirty="0"/>
                        <a:t>k-port </a:t>
                      </a:r>
                      <a:r>
                        <a:rPr lang="ko-KR" altLang="en-US" dirty="0"/>
                        <a:t>본사에만 부여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IT </a:t>
                      </a:r>
                      <a:r>
                        <a:rPr lang="ko-KR" altLang="en-US" dirty="0"/>
                        <a:t>인프라 구성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중앙제어 방식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 </a:t>
                      </a:r>
                      <a:r>
                        <a:rPr lang="ko-KR" altLang="en-US" dirty="0"/>
                        <a:t>인프라 구성 및 유지보수 솔루션 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87070"/>
                  </a:ext>
                </a:extLst>
              </a:tr>
              <a:tr h="783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긴급 정보 알림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전파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723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IT </a:t>
                      </a:r>
                      <a:r>
                        <a:rPr lang="ko-KR" altLang="en-US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인프라 구성에 </a:t>
                      </a:r>
                      <a:r>
                        <a:rPr lang="en-US" altLang="ko-KR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SNS</a:t>
                      </a:r>
                      <a:r>
                        <a:rPr lang="ko-KR" altLang="en-US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가 없다면 </a:t>
                      </a:r>
                      <a:endParaRPr lang="en-US" altLang="ko-KR" sz="1723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추가 개발필요 </a:t>
                      </a:r>
                      <a:endParaRPr lang="en-US" altLang="ko-KR" sz="1723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(Amazon Simple Notification Service</a:t>
                      </a:r>
                      <a:r>
                        <a:rPr lang="ko-KR" altLang="en-US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723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11351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WEB/WAS/DB 3Tier </a:t>
                      </a:r>
                      <a:r>
                        <a:rPr lang="ko-KR" altLang="en-US" dirty="0"/>
                        <a:t>구성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 </a:t>
                      </a:r>
                      <a:r>
                        <a:rPr lang="ko-KR" altLang="en-US" dirty="0"/>
                        <a:t>인프라 구성 및 유지보수 솔루션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821315"/>
                  </a:ext>
                </a:extLst>
              </a:tr>
              <a:tr h="7553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인프라는 이중화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공항 실시간 이기때문에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Active – Active 1</a:t>
                      </a:r>
                      <a:r>
                        <a:rPr lang="ko-KR" altLang="en-US" dirty="0"/>
                        <a:t>개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장애 대비용 </a:t>
                      </a:r>
                      <a:r>
                        <a:rPr lang="en-US" altLang="ko-KR" dirty="0"/>
                        <a:t>Standby </a:t>
                      </a:r>
                      <a:r>
                        <a:rPr lang="ko-KR" altLang="en-US" dirty="0"/>
                        <a:t>하나 더 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센터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곳 구성</a:t>
                      </a:r>
                      <a:r>
                        <a:rPr lang="en-US" altLang="ko-KR" dirty="0"/>
                        <a:t>(K-port</a:t>
                      </a:r>
                      <a:r>
                        <a:rPr lang="ko-KR" altLang="en-US" dirty="0"/>
                        <a:t>사</a:t>
                      </a:r>
                      <a:r>
                        <a:rPr lang="en-US" altLang="ko-KR" dirty="0"/>
                        <a:t>, 1</a:t>
                      </a:r>
                      <a:r>
                        <a:rPr lang="ko-KR" altLang="en-US" dirty="0"/>
                        <a:t>개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KT </a:t>
                      </a:r>
                      <a:r>
                        <a:rPr lang="ko-KR" altLang="en-US" dirty="0"/>
                        <a:t>데이터센터에 하나 더 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68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00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기술 요구사항 및 보유 솔루션 매칭</a:t>
            </a:r>
            <a:r>
              <a:rPr lang="en-US" altLang="ko-KR" dirty="0"/>
              <a:t>(</a:t>
            </a:r>
            <a:r>
              <a:rPr lang="ko-KR" altLang="en-US" dirty="0" err="1"/>
              <a:t>조은샘님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499B0-E078-4CDE-8082-1AE02797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616" y="1141075"/>
            <a:ext cx="9167981" cy="52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기술 요구사항 및 보유 솔루션 매칭</a:t>
            </a:r>
            <a:r>
              <a:rPr lang="en-US" altLang="ko-KR" dirty="0"/>
              <a:t>(</a:t>
            </a:r>
            <a:r>
              <a:rPr lang="ko-KR" altLang="en-US" dirty="0" err="1"/>
              <a:t>채승원님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EC569-3DE6-4581-A21A-CC4734F4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1" y="1196718"/>
            <a:ext cx="7715912" cy="51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4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기술 요구사항 및 보유 솔루션 매칭</a:t>
            </a:r>
            <a:r>
              <a:rPr lang="en-US" altLang="ko-KR" dirty="0"/>
              <a:t>(</a:t>
            </a:r>
            <a:r>
              <a:rPr lang="ko-KR" altLang="en-US" dirty="0"/>
              <a:t>강사님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0892D5-5EF8-44BB-836F-1276296C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09" y="1276049"/>
            <a:ext cx="10625781" cy="49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서비스 배치도 결합 예시</a:t>
            </a:r>
            <a:r>
              <a:rPr lang="en-US" altLang="ko-KR" dirty="0"/>
              <a:t>(</a:t>
            </a:r>
            <a:r>
              <a:rPr lang="ko-KR" altLang="en-US" dirty="0"/>
              <a:t>강사님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C20ED-300A-4078-B588-A52E32CE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" y="1138989"/>
            <a:ext cx="11501765" cy="53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C35AD2-1F18-436F-B82F-0AE31500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16" y="373706"/>
            <a:ext cx="10821346" cy="590350"/>
          </a:xfrm>
        </p:spPr>
        <p:txBody>
          <a:bodyPr/>
          <a:lstStyle/>
          <a:p>
            <a:r>
              <a:rPr lang="ko-KR" altLang="en-US" dirty="0"/>
              <a:t>서비스 배치도 결합 예시</a:t>
            </a:r>
            <a:r>
              <a:rPr lang="en-US" altLang="ko-KR" dirty="0"/>
              <a:t>(</a:t>
            </a:r>
            <a:r>
              <a:rPr lang="ko-KR" altLang="en-US" dirty="0" err="1"/>
              <a:t>조혜리님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AF828B-449C-49F4-87FD-77B9CB52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1665586"/>
            <a:ext cx="11816238" cy="43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23353-B2C1-AF3B-831E-EEC5CD82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2024, Amazon Web Services, Inc. or its affiliates.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3A3AE-2786-DFB4-A016-BA86F20B1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31056" y="6289500"/>
            <a:ext cx="424223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345" name="Title 4">
            <a:extLst>
              <a:ext uri="{FF2B5EF4-FFF2-40B4-BE49-F238E27FC236}">
                <a16:creationId xmlns:a16="http://schemas.microsoft.com/office/drawing/2014/main" id="{013DFBCA-B440-4A49-8EBC-0E203239E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IT Solution:  k-port Company(</a:t>
            </a:r>
            <a:r>
              <a:rPr lang="ko-KR" altLang="en-US" dirty="0"/>
              <a:t>인프라 구성도</a:t>
            </a:r>
            <a:r>
              <a:rPr lang="en-US" altLang="en-US" dirty="0"/>
              <a:t>) </a:t>
            </a:r>
          </a:p>
        </p:txBody>
      </p:sp>
      <p:sp>
        <p:nvSpPr>
          <p:cNvPr id="10" name="Rectangle 9" descr="Group border and label">
            <a:extLst>
              <a:ext uri="{FF2B5EF4-FFF2-40B4-BE49-F238E27FC236}">
                <a16:creationId xmlns:a16="http://schemas.microsoft.com/office/drawing/2014/main" id="{DD4BD7D6-DD90-E343-06DA-A0086DDCF6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078690" y="1298448"/>
            <a:ext cx="8872010" cy="45482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background">
            <a:extLst>
              <a:ext uri="{FF2B5EF4-FFF2-40B4-BE49-F238E27FC236}">
                <a16:creationId xmlns:a16="http://schemas.microsoft.com/office/drawing/2014/main" id="{A92F6F40-9C30-242F-6940-2814EB96A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9693" y="1869234"/>
            <a:ext cx="413413" cy="4214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9" name="Graphic 23" descr="Users resource icon for the General Icons category.">
            <a:extLst>
              <a:ext uri="{FF2B5EF4-FFF2-40B4-BE49-F238E27FC236}">
                <a16:creationId xmlns:a16="http://schemas.microsoft.com/office/drawing/2014/main" id="{8C31F49D-AAC6-4597-8754-EEBBB76A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600427" y="19750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44" descr="Mobile client resource icon for the General Icons category.">
            <a:extLst>
              <a:ext uri="{FF2B5EF4-FFF2-40B4-BE49-F238E27FC236}">
                <a16:creationId xmlns:a16="http://schemas.microsoft.com/office/drawing/2014/main" id="{537307A8-D6CC-43DC-B940-85A63EDD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48131" y="1690994"/>
            <a:ext cx="457200" cy="457200"/>
          </a:xfrm>
          <a:prstGeom prst="rect">
            <a:avLst/>
          </a:prstGeom>
        </p:spPr>
      </p:pic>
      <p:pic>
        <p:nvPicPr>
          <p:cNvPr id="41" name="Graphic 42" descr="Client resource icon for the General Icons category.">
            <a:extLst>
              <a:ext uri="{FF2B5EF4-FFF2-40B4-BE49-F238E27FC236}">
                <a16:creationId xmlns:a16="http://schemas.microsoft.com/office/drawing/2014/main" id="{5DCC90AD-0828-4558-97B3-7061A9198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30986" y="2321344"/>
            <a:ext cx="457200" cy="457200"/>
          </a:xfrm>
          <a:prstGeom prst="rect">
            <a:avLst/>
          </a:prstGeom>
        </p:spPr>
      </p:pic>
      <p:pic>
        <p:nvPicPr>
          <p:cNvPr id="42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14B4615A-FC07-487B-8076-DFD7DE6C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792186" y="3344452"/>
            <a:ext cx="518629" cy="51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48574EA-4AB2-4717-AA24-0FA071504F6A}"/>
              </a:ext>
            </a:extLst>
          </p:cNvPr>
          <p:cNvSpPr txBox="1"/>
          <p:nvPr/>
        </p:nvSpPr>
        <p:spPr>
          <a:xfrm>
            <a:off x="4430076" y="3118565"/>
            <a:ext cx="1526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5" name="Graphic 10" descr="Servers resource icon for the General Icons category.">
            <a:extLst>
              <a:ext uri="{FF2B5EF4-FFF2-40B4-BE49-F238E27FC236}">
                <a16:creationId xmlns:a16="http://schemas.microsoft.com/office/drawing/2014/main" id="{461B63E6-0C9B-4421-A5BE-C529B065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083673" y="18599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10" descr="Servers resource icon for the General Icons category.">
            <a:extLst>
              <a:ext uri="{FF2B5EF4-FFF2-40B4-BE49-F238E27FC236}">
                <a16:creationId xmlns:a16="http://schemas.microsoft.com/office/drawing/2014/main" id="{7643693D-FBEB-4CCF-A06A-F365ABFB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072821" y="25733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10" descr="Servers resource icon for the General Icons category.">
            <a:extLst>
              <a:ext uri="{FF2B5EF4-FFF2-40B4-BE49-F238E27FC236}">
                <a16:creationId xmlns:a16="http://schemas.microsoft.com/office/drawing/2014/main" id="{92E50950-B0C6-418B-80F1-ECEAC66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077352" y="31819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phic 46" descr="Database resource icon for the General Icons category.">
            <a:extLst>
              <a:ext uri="{FF2B5EF4-FFF2-40B4-BE49-F238E27FC236}">
                <a16:creationId xmlns:a16="http://schemas.microsoft.com/office/drawing/2014/main" id="{A67D480B-6F9E-49E5-9B10-69034BFB6B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257691" y="1851382"/>
            <a:ext cx="457200" cy="457200"/>
          </a:xfrm>
          <a:prstGeom prst="rect">
            <a:avLst/>
          </a:prstGeom>
        </p:spPr>
      </p:pic>
      <p:pic>
        <p:nvPicPr>
          <p:cNvPr id="49" name="Graphic 46" descr="Database resource icon for the General Icons category.">
            <a:extLst>
              <a:ext uri="{FF2B5EF4-FFF2-40B4-BE49-F238E27FC236}">
                <a16:creationId xmlns:a16="http://schemas.microsoft.com/office/drawing/2014/main" id="{E94FB1FA-6FB5-4443-BC1F-09D273ED74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261768" y="2511207"/>
            <a:ext cx="457200" cy="457200"/>
          </a:xfrm>
          <a:prstGeom prst="rect">
            <a:avLst/>
          </a:prstGeom>
        </p:spPr>
      </p:pic>
      <p:pic>
        <p:nvPicPr>
          <p:cNvPr id="53" name="Graphic 46" descr="Database resource icon for the General Icons category.">
            <a:extLst>
              <a:ext uri="{FF2B5EF4-FFF2-40B4-BE49-F238E27FC236}">
                <a16:creationId xmlns:a16="http://schemas.microsoft.com/office/drawing/2014/main" id="{66C37423-268E-495F-BE16-9B81129B1E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256082" y="3190550"/>
            <a:ext cx="457200" cy="457200"/>
          </a:xfrm>
          <a:prstGeom prst="rect">
            <a:avLst/>
          </a:prstGeom>
        </p:spPr>
      </p:pic>
      <p:cxnSp>
        <p:nvCxnSpPr>
          <p:cNvPr id="63" name="Straight Arrow Connector 75" descr="Vertical line.">
            <a:extLst>
              <a:ext uri="{FF2B5EF4-FFF2-40B4-BE49-F238E27FC236}">
                <a16:creationId xmlns:a16="http://schemas.microsoft.com/office/drawing/2014/main" id="{13A05EB9-6198-47B2-9525-14C5608B91B6}"/>
              </a:ext>
            </a:extLst>
          </p:cNvPr>
          <p:cNvCxnSpPr>
            <a:cxnSpLocks/>
            <a:stCxn id="74" idx="1"/>
            <a:endCxn id="39" idx="1"/>
          </p:cNvCxnSpPr>
          <p:nvPr/>
        </p:nvCxnSpPr>
        <p:spPr>
          <a:xfrm flipH="1" flipV="1">
            <a:off x="1057627" y="2203644"/>
            <a:ext cx="2727579" cy="2086009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23" descr="Alert resource icon for the General Icons category.">
            <a:extLst>
              <a:ext uri="{FF2B5EF4-FFF2-40B4-BE49-F238E27FC236}">
                <a16:creationId xmlns:a16="http://schemas.microsoft.com/office/drawing/2014/main" id="{A4113E82-16BC-47A1-9430-329A84DF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1351615" y="3861253"/>
            <a:ext cx="424102" cy="42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31" descr="Email notification resource icon for the Amazon SNS service.">
            <a:extLst>
              <a:ext uri="{FF2B5EF4-FFF2-40B4-BE49-F238E27FC236}">
                <a16:creationId xmlns:a16="http://schemas.microsoft.com/office/drawing/2014/main" id="{19C63865-793E-4E8F-8BC1-039F4CEAFC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2339" y="4420121"/>
            <a:ext cx="457200" cy="457200"/>
          </a:xfrm>
          <a:prstGeom prst="rect">
            <a:avLst/>
          </a:prstGeom>
        </p:spPr>
      </p:pic>
      <p:pic>
        <p:nvPicPr>
          <p:cNvPr id="67" name="Graphic 33" descr="HTTP notification resource icon for the Amazon SNS service.">
            <a:extLst>
              <a:ext uri="{FF2B5EF4-FFF2-40B4-BE49-F238E27FC236}">
                <a16:creationId xmlns:a16="http://schemas.microsoft.com/office/drawing/2014/main" id="{B9AB75CE-201C-441B-8188-33328DB351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476" y="4340776"/>
            <a:ext cx="457200" cy="457200"/>
          </a:xfrm>
          <a:prstGeom prst="rect">
            <a:avLst/>
          </a:prstGeom>
        </p:spPr>
      </p:pic>
      <p:sp>
        <p:nvSpPr>
          <p:cNvPr id="68" name="TextBox 18">
            <a:extLst>
              <a:ext uri="{FF2B5EF4-FFF2-40B4-BE49-F238E27FC236}">
                <a16:creationId xmlns:a16="http://schemas.microsoft.com/office/drawing/2014/main" id="{F55871D2-76C6-41A7-80D2-F3CFC90DA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293" y="4071976"/>
            <a:ext cx="13858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D138BADB-6B78-450E-84BF-8A0206DA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557" y="4071977"/>
            <a:ext cx="13858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 notification</a:t>
            </a:r>
          </a:p>
        </p:txBody>
      </p:sp>
      <p:sp>
        <p:nvSpPr>
          <p:cNvPr id="74" name="Rectangle 9" descr="Group border and label">
            <a:extLst>
              <a:ext uri="{FF2B5EF4-FFF2-40B4-BE49-F238E27FC236}">
                <a16:creationId xmlns:a16="http://schemas.microsoft.com/office/drawing/2014/main" id="{7B9E2802-71C7-4049-9679-AC44673975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785206" y="3342188"/>
            <a:ext cx="2731602" cy="189493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5" name="Graphic 8" descr="AWS Deep Learning AMIs service icon.">
            <a:extLst>
              <a:ext uri="{FF2B5EF4-FFF2-40B4-BE49-F238E27FC236}">
                <a16:creationId xmlns:a16="http://schemas.microsoft.com/office/drawing/2014/main" id="{3FC93007-D6C3-49D7-A427-092E7DB0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4353172" y="2023286"/>
            <a:ext cx="478722" cy="47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8" name="Straight Arrow Connector 75" descr="Vertical line.">
            <a:extLst>
              <a:ext uri="{FF2B5EF4-FFF2-40B4-BE49-F238E27FC236}">
                <a16:creationId xmlns:a16="http://schemas.microsoft.com/office/drawing/2014/main" id="{EB4342F9-00D1-4134-9737-F04E3E2EC29F}"/>
              </a:ext>
            </a:extLst>
          </p:cNvPr>
          <p:cNvCxnSpPr>
            <a:cxnSpLocks/>
            <a:endCxn id="39" idx="1"/>
          </p:cNvCxnSpPr>
          <p:nvPr/>
        </p:nvCxnSpPr>
        <p:spPr>
          <a:xfrm flipH="1">
            <a:off x="1057627" y="2203644"/>
            <a:ext cx="2681165" cy="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26">
            <a:extLst>
              <a:ext uri="{FF2B5EF4-FFF2-40B4-BE49-F238E27FC236}">
                <a16:creationId xmlns:a16="http://schemas.microsoft.com/office/drawing/2014/main" id="{F7AF0305-4BDD-48C4-8D6F-855EF935D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299" y="2798230"/>
            <a:ext cx="22018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Balancing</a:t>
            </a:r>
          </a:p>
        </p:txBody>
      </p:sp>
      <p:pic>
        <p:nvPicPr>
          <p:cNvPr id="87" name="Graphic 6" descr="AWS Deep Learning Containers service icon.">
            <a:extLst>
              <a:ext uri="{FF2B5EF4-FFF2-40B4-BE49-F238E27FC236}">
                <a16:creationId xmlns:a16="http://schemas.microsoft.com/office/drawing/2014/main" id="{9BD626D3-8ED5-44F4-9181-A209BBA1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866844" y="1469481"/>
            <a:ext cx="455501" cy="45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ectangle 9" descr="Group border and label">
            <a:extLst>
              <a:ext uri="{FF2B5EF4-FFF2-40B4-BE49-F238E27FC236}">
                <a16:creationId xmlns:a16="http://schemas.microsoft.com/office/drawing/2014/main" id="{CED7F6B9-90CE-46A1-8CAF-D3D354CE7E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750388" y="1430994"/>
            <a:ext cx="2733400" cy="133399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TextBox 11">
            <a:extLst>
              <a:ext uri="{FF2B5EF4-FFF2-40B4-BE49-F238E27FC236}">
                <a16:creationId xmlns:a16="http://schemas.microsoft.com/office/drawing/2014/main" id="{A970520C-04BF-4DBA-BCB1-AC681458E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457" y="144966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 Learning Containers</a:t>
            </a:r>
          </a:p>
        </p:txBody>
      </p:sp>
      <p:pic>
        <p:nvPicPr>
          <p:cNvPr id="93" name="Graphic 17" descr="Amazon Textract service icon.">
            <a:extLst>
              <a:ext uri="{FF2B5EF4-FFF2-40B4-BE49-F238E27FC236}">
                <a16:creationId xmlns:a16="http://schemas.microsoft.com/office/drawing/2014/main" id="{529FFC51-03D0-43B5-87E1-3BC2F474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4960634" y="2034522"/>
            <a:ext cx="478722" cy="47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 descr="Amazon Translate service icon.">
            <a:extLst>
              <a:ext uri="{FF2B5EF4-FFF2-40B4-BE49-F238E27FC236}">
                <a16:creationId xmlns:a16="http://schemas.microsoft.com/office/drawing/2014/main" id="{A57FE0E1-3D95-4974-8C38-281E6D7E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 bwMode="auto">
          <a:xfrm>
            <a:off x="5583466" y="2018297"/>
            <a:ext cx="494947" cy="49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4" name="TextBox 57353">
            <a:extLst>
              <a:ext uri="{FF2B5EF4-FFF2-40B4-BE49-F238E27FC236}">
                <a16:creationId xmlns:a16="http://schemas.microsoft.com/office/drawing/2014/main" id="{5110A9CC-D6BB-400E-A41C-3AA9AECA833E}"/>
              </a:ext>
            </a:extLst>
          </p:cNvPr>
          <p:cNvSpPr txBox="1"/>
          <p:nvPr/>
        </p:nvSpPr>
        <p:spPr>
          <a:xfrm>
            <a:off x="4326821" y="2495202"/>
            <a:ext cx="1985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자사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 번역 솔루션</a:t>
            </a:r>
          </a:p>
        </p:txBody>
      </p:sp>
      <p:sp>
        <p:nvSpPr>
          <p:cNvPr id="100" name="TextBox 40">
            <a:extLst>
              <a:ext uri="{FF2B5EF4-FFF2-40B4-BE49-F238E27FC236}">
                <a16:creationId xmlns:a16="http://schemas.microsoft.com/office/drawing/2014/main" id="{CBF20696-E2F7-4734-943F-B3404734B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0" y="2374744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pSp>
        <p:nvGrpSpPr>
          <p:cNvPr id="102" name="Group 48" descr="Server contents group.">
            <a:extLst>
              <a:ext uri="{FF2B5EF4-FFF2-40B4-BE49-F238E27FC236}">
                <a16:creationId xmlns:a16="http://schemas.microsoft.com/office/drawing/2014/main" id="{9F80061A-EF87-40E4-820A-BB28E5ABA55E}"/>
              </a:ext>
            </a:extLst>
          </p:cNvPr>
          <p:cNvGrpSpPr/>
          <p:nvPr/>
        </p:nvGrpSpPr>
        <p:grpSpPr>
          <a:xfrm>
            <a:off x="9566480" y="1298448"/>
            <a:ext cx="2258163" cy="2554840"/>
            <a:chOff x="8034888" y="2722786"/>
            <a:chExt cx="3355098" cy="2265506"/>
          </a:xfrm>
        </p:grpSpPr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id="{0FA43D61-3B54-4B7A-B41B-F0358F71E428}"/>
                </a:ext>
              </a:extLst>
            </p:cNvPr>
            <p:cNvSpPr/>
            <p:nvPr/>
          </p:nvSpPr>
          <p:spPr>
            <a:xfrm>
              <a:off x="8034888" y="2733957"/>
              <a:ext cx="3355098" cy="2254335"/>
            </a:xfrm>
            <a:prstGeom prst="rect">
              <a:avLst/>
            </a:prstGeom>
            <a:noFill/>
            <a:ln w="15875">
              <a:solidFill>
                <a:srgbClr val="7D8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" name="Graphic 50" descr="Server contents group icon. ">
              <a:extLst>
                <a:ext uri="{FF2B5EF4-FFF2-40B4-BE49-F238E27FC236}">
                  <a16:creationId xmlns:a16="http://schemas.microsoft.com/office/drawing/2014/main" id="{E53819FF-A5E5-4A10-BBFA-B0650F05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8034888" y="2722786"/>
              <a:ext cx="531661" cy="381000"/>
            </a:xfrm>
            <a:prstGeom prst="rect">
              <a:avLst/>
            </a:prstGeom>
          </p:spPr>
        </p:pic>
      </p:grpSp>
      <p:sp>
        <p:nvSpPr>
          <p:cNvPr id="106" name="Rectangle 33" descr="Availability Zone group.">
            <a:extLst>
              <a:ext uri="{FF2B5EF4-FFF2-40B4-BE49-F238E27FC236}">
                <a16:creationId xmlns:a16="http://schemas.microsoft.com/office/drawing/2014/main" id="{6E68C100-926C-40AA-AD11-26525517C911}"/>
              </a:ext>
            </a:extLst>
          </p:cNvPr>
          <p:cNvSpPr/>
          <p:nvPr/>
        </p:nvSpPr>
        <p:spPr>
          <a:xfrm>
            <a:off x="9950148" y="1592235"/>
            <a:ext cx="1776339" cy="1538117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- Active</a:t>
            </a:r>
          </a:p>
        </p:txBody>
      </p:sp>
      <p:sp>
        <p:nvSpPr>
          <p:cNvPr id="108" name="Rectangle 61459" descr="Generic group dashed.">
            <a:extLst>
              <a:ext uri="{FF2B5EF4-FFF2-40B4-BE49-F238E27FC236}">
                <a16:creationId xmlns:a16="http://schemas.microsoft.com/office/drawing/2014/main" id="{D5D57EC2-1236-4DFA-AD97-EA41BF25ED9C}"/>
              </a:ext>
            </a:extLst>
          </p:cNvPr>
          <p:cNvSpPr/>
          <p:nvPr/>
        </p:nvSpPr>
        <p:spPr>
          <a:xfrm>
            <a:off x="9950148" y="3144035"/>
            <a:ext cx="1776339" cy="628397"/>
          </a:xfrm>
          <a:prstGeom prst="rect">
            <a:avLst/>
          </a:prstGeom>
          <a:noFill/>
          <a:ln w="15875">
            <a:solidFill>
              <a:srgbClr val="7D89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standby</a:t>
            </a:r>
          </a:p>
        </p:txBody>
      </p:sp>
      <p:pic>
        <p:nvPicPr>
          <p:cNvPr id="109" name="Graphic 6" descr="Elastic Load Balancing service icon.">
            <a:extLst>
              <a:ext uri="{FF2B5EF4-FFF2-40B4-BE49-F238E27FC236}">
                <a16:creationId xmlns:a16="http://schemas.microsoft.com/office/drawing/2014/main" id="{E1DB13AE-5AFB-4D32-A74E-948757F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 bwMode="auto">
          <a:xfrm>
            <a:off x="7846035" y="1713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Straight Arrow Connector 38">
            <a:extLst>
              <a:ext uri="{FF2B5EF4-FFF2-40B4-BE49-F238E27FC236}">
                <a16:creationId xmlns:a16="http://schemas.microsoft.com/office/drawing/2014/main" id="{CD4D08D8-BDA9-43DF-93F0-6F4644592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9" idx="3"/>
            <a:endCxn id="45" idx="1"/>
          </p:cNvCxnSpPr>
          <p:nvPr/>
        </p:nvCxnSpPr>
        <p:spPr>
          <a:xfrm flipV="1">
            <a:off x="8608035" y="2088569"/>
            <a:ext cx="1475638" cy="6271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38">
            <a:extLst>
              <a:ext uri="{FF2B5EF4-FFF2-40B4-BE49-F238E27FC236}">
                <a16:creationId xmlns:a16="http://schemas.microsoft.com/office/drawing/2014/main" id="{E38B774E-20BE-4F75-8CFB-7F968189C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9" idx="3"/>
            <a:endCxn id="46" idx="1"/>
          </p:cNvCxnSpPr>
          <p:nvPr/>
        </p:nvCxnSpPr>
        <p:spPr>
          <a:xfrm>
            <a:off x="8608035" y="2094840"/>
            <a:ext cx="1464786" cy="707156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38">
            <a:extLst>
              <a:ext uri="{FF2B5EF4-FFF2-40B4-BE49-F238E27FC236}">
                <a16:creationId xmlns:a16="http://schemas.microsoft.com/office/drawing/2014/main" id="{A349E3BF-B2A2-43A2-802B-B4B68450F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9" idx="3"/>
            <a:endCxn id="47" idx="1"/>
          </p:cNvCxnSpPr>
          <p:nvPr/>
        </p:nvCxnSpPr>
        <p:spPr>
          <a:xfrm>
            <a:off x="8608035" y="2094840"/>
            <a:ext cx="1469317" cy="1315683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phic 43" descr="Server resource icon for the General Icons category.">
            <a:extLst>
              <a:ext uri="{FF2B5EF4-FFF2-40B4-BE49-F238E27FC236}">
                <a16:creationId xmlns:a16="http://schemas.microsoft.com/office/drawing/2014/main" id="{3BA43384-8000-4D27-AF32-B01474BB87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0670682" y="1901072"/>
            <a:ext cx="457200" cy="457200"/>
          </a:xfrm>
          <a:prstGeom prst="rect">
            <a:avLst/>
          </a:prstGeom>
        </p:spPr>
      </p:pic>
      <p:pic>
        <p:nvPicPr>
          <p:cNvPr id="122" name="Graphic 43" descr="Server resource icon for the General Icons category.">
            <a:extLst>
              <a:ext uri="{FF2B5EF4-FFF2-40B4-BE49-F238E27FC236}">
                <a16:creationId xmlns:a16="http://schemas.microsoft.com/office/drawing/2014/main" id="{76373241-C6F1-4C29-9CA6-B17D985E711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0679177" y="2553608"/>
            <a:ext cx="457200" cy="457200"/>
          </a:xfrm>
          <a:prstGeom prst="rect">
            <a:avLst/>
          </a:prstGeom>
        </p:spPr>
      </p:pic>
      <p:pic>
        <p:nvPicPr>
          <p:cNvPr id="123" name="Graphic 43" descr="Server resource icon for the General Icons category.">
            <a:extLst>
              <a:ext uri="{FF2B5EF4-FFF2-40B4-BE49-F238E27FC236}">
                <a16:creationId xmlns:a16="http://schemas.microsoft.com/office/drawing/2014/main" id="{F6A824A5-342A-4C36-B12C-90B0AB8FF5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0695561" y="3221630"/>
            <a:ext cx="457200" cy="457200"/>
          </a:xfrm>
          <a:prstGeom prst="rect">
            <a:avLst/>
          </a:prstGeom>
        </p:spPr>
      </p:pic>
      <p:sp>
        <p:nvSpPr>
          <p:cNvPr id="129" name="TextBox 40">
            <a:extLst>
              <a:ext uri="{FF2B5EF4-FFF2-40B4-BE49-F238E27FC236}">
                <a16:creationId xmlns:a16="http://schemas.microsoft.com/office/drawing/2014/main" id="{F726B76D-89F0-4F66-9E16-2BA96C79D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1670" y="1303593"/>
            <a:ext cx="24282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Tier (Web , WAS , DB)</a:t>
            </a:r>
          </a:p>
        </p:txBody>
      </p:sp>
      <p:pic>
        <p:nvPicPr>
          <p:cNvPr id="130" name="Graphic 8" descr="Amazon Simple Storage Service (Amazon S3) service icon.">
            <a:extLst>
              <a:ext uri="{FF2B5EF4-FFF2-40B4-BE49-F238E27FC236}">
                <a16:creationId xmlns:a16="http://schemas.microsoft.com/office/drawing/2014/main" id="{2B117018-DC59-41D2-998F-7A72D653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 bwMode="auto">
          <a:xfrm>
            <a:off x="9252841" y="49018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573745F-0DCD-4E81-B8F8-5DCEE9243D32}"/>
              </a:ext>
            </a:extLst>
          </p:cNvPr>
          <p:cNvSpPr txBox="1"/>
          <p:nvPr/>
        </p:nvSpPr>
        <p:spPr>
          <a:xfrm>
            <a:off x="8923128" y="5576940"/>
            <a:ext cx="1437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(Amazon S3)</a:t>
            </a:r>
          </a:p>
        </p:txBody>
      </p:sp>
      <p:pic>
        <p:nvPicPr>
          <p:cNvPr id="133" name="Graphic 17" descr="Amazon CloudWatch service icon.">
            <a:extLst>
              <a:ext uri="{FF2B5EF4-FFF2-40B4-BE49-F238E27FC236}">
                <a16:creationId xmlns:a16="http://schemas.microsoft.com/office/drawing/2014/main" id="{8D48CCEA-8328-451F-A209-92B8C68F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 bwMode="auto">
          <a:xfrm>
            <a:off x="10483680" y="38998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9">
            <a:extLst>
              <a:ext uri="{FF2B5EF4-FFF2-40B4-BE49-F238E27FC236}">
                <a16:creationId xmlns:a16="http://schemas.microsoft.com/office/drawing/2014/main" id="{5FD25C89-F1B0-4816-A8A3-7F93D83DB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592" y="464356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sp>
        <p:nvSpPr>
          <p:cNvPr id="135" name="TextBox 28">
            <a:extLst>
              <a:ext uri="{FF2B5EF4-FFF2-40B4-BE49-F238E27FC236}">
                <a16:creationId xmlns:a16="http://schemas.microsoft.com/office/drawing/2014/main" id="{D17AE4B2-A63E-42C8-AB36-38F55E800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1615" y="427622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Failover</a:t>
            </a:r>
          </a:p>
        </p:txBody>
      </p:sp>
      <p:sp>
        <p:nvSpPr>
          <p:cNvPr id="137" name="Freeform 62" descr="Ninety degree arrow pointing down to the left.">
            <a:extLst>
              <a:ext uri="{FF2B5EF4-FFF2-40B4-BE49-F238E27FC236}">
                <a16:creationId xmlns:a16="http://schemas.microsoft.com/office/drawing/2014/main" id="{D523C0D4-023D-4BF4-AB30-CC1C86AE58B2}"/>
              </a:ext>
            </a:extLst>
          </p:cNvPr>
          <p:cNvSpPr/>
          <p:nvPr/>
        </p:nvSpPr>
        <p:spPr>
          <a:xfrm rot="10800000" flipH="1">
            <a:off x="10205023" y="4847594"/>
            <a:ext cx="706391" cy="691364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38" name="Graphic 96" descr="Logs resource icon for the Amazon CloudWatch service.">
            <a:extLst>
              <a:ext uri="{FF2B5EF4-FFF2-40B4-BE49-F238E27FC236}">
                <a16:creationId xmlns:a16="http://schemas.microsoft.com/office/drawing/2014/main" id="{59D3B514-A575-4D78-A76E-1B6141BAC3C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73857" y="5124257"/>
            <a:ext cx="457200" cy="457200"/>
          </a:xfrm>
          <a:prstGeom prst="rect">
            <a:avLst/>
          </a:prstGeom>
        </p:spPr>
      </p:pic>
      <p:sp>
        <p:nvSpPr>
          <p:cNvPr id="139" name="TextBox 31">
            <a:extLst>
              <a:ext uri="{FF2B5EF4-FFF2-40B4-BE49-F238E27FC236}">
                <a16:creationId xmlns:a16="http://schemas.microsoft.com/office/drawing/2014/main" id="{230A52B5-77D8-44A9-9173-0DE5F4AC3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2078" y="5465658"/>
            <a:ext cx="1163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140" name="Graphic 80" descr="Alarm resource icon for the Amazon CloudWatch service.">
            <a:extLst>
              <a:ext uri="{FF2B5EF4-FFF2-40B4-BE49-F238E27FC236}">
                <a16:creationId xmlns:a16="http://schemas.microsoft.com/office/drawing/2014/main" id="{2E55681A-B0AF-4893-9AA8-F2F02F949C3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15805" y="4263664"/>
            <a:ext cx="457200" cy="457200"/>
          </a:xfrm>
          <a:prstGeom prst="rect">
            <a:avLst/>
          </a:prstGeom>
        </p:spPr>
      </p:pic>
      <p:sp>
        <p:nvSpPr>
          <p:cNvPr id="141" name="TextBox 16">
            <a:extLst>
              <a:ext uri="{FF2B5EF4-FFF2-40B4-BE49-F238E27FC236}">
                <a16:creationId xmlns:a16="http://schemas.microsoft.com/office/drawing/2014/main" id="{A174197A-6452-499B-B18E-35F65E7B7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2804" y="4666806"/>
            <a:ext cx="7930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cxnSp>
        <p:nvCxnSpPr>
          <p:cNvPr id="142" name="Straight Arrow Connector 55" descr="Left pointing horizontal arrow. ">
            <a:extLst>
              <a:ext uri="{FF2B5EF4-FFF2-40B4-BE49-F238E27FC236}">
                <a16:creationId xmlns:a16="http://schemas.microsoft.com/office/drawing/2014/main" id="{6ACE06C6-4A41-4504-95A4-5F9B0E319D79}"/>
              </a:ext>
            </a:extLst>
          </p:cNvPr>
          <p:cNvCxnSpPr>
            <a:cxnSpLocks/>
          </p:cNvCxnSpPr>
          <p:nvPr/>
        </p:nvCxnSpPr>
        <p:spPr>
          <a:xfrm flipV="1">
            <a:off x="6509824" y="4270903"/>
            <a:ext cx="3966872" cy="8825"/>
          </a:xfrm>
          <a:prstGeom prst="straightConnector1">
            <a:avLst/>
          </a:prstGeom>
          <a:ln w="15875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75" descr="Vertical line.">
            <a:extLst>
              <a:ext uri="{FF2B5EF4-FFF2-40B4-BE49-F238E27FC236}">
                <a16:creationId xmlns:a16="http://schemas.microsoft.com/office/drawing/2014/main" id="{EEBC9B22-84D7-421F-969E-D6D2E8C0ED61}"/>
              </a:ext>
            </a:extLst>
          </p:cNvPr>
          <p:cNvCxnSpPr>
            <a:cxnSpLocks/>
            <a:stCxn id="109" idx="1"/>
            <a:endCxn id="88" idx="3"/>
          </p:cNvCxnSpPr>
          <p:nvPr/>
        </p:nvCxnSpPr>
        <p:spPr>
          <a:xfrm flipH="1">
            <a:off x="6483788" y="2094840"/>
            <a:ext cx="1362247" cy="3153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54" descr="Right pointing horizontal arrow.">
            <a:extLst>
              <a:ext uri="{FF2B5EF4-FFF2-40B4-BE49-F238E27FC236}">
                <a16:creationId xmlns:a16="http://schemas.microsoft.com/office/drawing/2014/main" id="{802319B1-7ED8-4214-B47E-DEF24EAED016}"/>
              </a:ext>
            </a:extLst>
          </p:cNvPr>
          <p:cNvCxnSpPr>
            <a:cxnSpLocks/>
            <a:stCxn id="149" idx="3"/>
          </p:cNvCxnSpPr>
          <p:nvPr/>
        </p:nvCxnSpPr>
        <p:spPr>
          <a:xfrm flipV="1">
            <a:off x="1487145" y="5425384"/>
            <a:ext cx="7755847" cy="5659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33C04D42-CE24-4E4C-BFCD-FEF5E7EF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 bwMode="auto">
          <a:xfrm>
            <a:off x="1029945" y="52024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TextBox 39">
            <a:extLst>
              <a:ext uri="{FF2B5EF4-FFF2-40B4-BE49-F238E27FC236}">
                <a16:creationId xmlns:a16="http://schemas.microsoft.com/office/drawing/2014/main" id="{81AFF57B-8DCF-46DE-A393-2F74A756D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259" y="5653984"/>
            <a:ext cx="16463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administrator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Straight Arrow Connector 75" descr="Vertical line.">
            <a:extLst>
              <a:ext uri="{FF2B5EF4-FFF2-40B4-BE49-F238E27FC236}">
                <a16:creationId xmlns:a16="http://schemas.microsoft.com/office/drawing/2014/main" id="{685FDC08-8ABA-4CEA-A221-48AB4A0DE9C9}"/>
              </a:ext>
            </a:extLst>
          </p:cNvPr>
          <p:cNvCxnSpPr>
            <a:cxnSpLocks/>
            <a:stCxn id="74" idx="1"/>
            <a:endCxn id="149" idx="3"/>
          </p:cNvCxnSpPr>
          <p:nvPr/>
        </p:nvCxnSpPr>
        <p:spPr>
          <a:xfrm flipH="1">
            <a:off x="1487145" y="4289653"/>
            <a:ext cx="2298061" cy="1141390"/>
          </a:xfrm>
          <a:prstGeom prst="straightConnector1">
            <a:avLst/>
          </a:prstGeom>
          <a:ln w="15875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phic 19" descr="AWS Identity and Access Management (IAM) service icon.">
            <a:extLst>
              <a:ext uri="{FF2B5EF4-FFF2-40B4-BE49-F238E27FC236}">
                <a16:creationId xmlns:a16="http://schemas.microsoft.com/office/drawing/2014/main" id="{97B7A96A-04E7-4303-BA90-5B6F9B98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 bwMode="auto">
          <a:xfrm>
            <a:off x="9522410" y="544372"/>
            <a:ext cx="665602" cy="66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Graphic 66" descr="Add-on resource icon for the IAM service.">
            <a:extLst>
              <a:ext uri="{FF2B5EF4-FFF2-40B4-BE49-F238E27FC236}">
                <a16:creationId xmlns:a16="http://schemas.microsoft.com/office/drawing/2014/main" id="{302F42F8-C18B-45D6-8CD1-6D59B0A3F43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360211" y="798022"/>
            <a:ext cx="457200" cy="457200"/>
          </a:xfrm>
          <a:prstGeom prst="rect">
            <a:avLst/>
          </a:prstGeom>
        </p:spPr>
      </p:pic>
      <p:pic>
        <p:nvPicPr>
          <p:cNvPr id="164" name="Graphic 66" descr="Add-on resource icon for the IAM service.">
            <a:extLst>
              <a:ext uri="{FF2B5EF4-FFF2-40B4-BE49-F238E27FC236}">
                <a16:creationId xmlns:a16="http://schemas.microsoft.com/office/drawing/2014/main" id="{C41CF4CA-D1F1-46AB-A600-2F56C97A35D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96875" y="5366061"/>
            <a:ext cx="457200" cy="457200"/>
          </a:xfrm>
          <a:prstGeom prst="rect">
            <a:avLst/>
          </a:prstGeom>
        </p:spPr>
      </p:pic>
      <p:sp>
        <p:nvSpPr>
          <p:cNvPr id="166" name="Rectangle 34">
            <a:extLst>
              <a:ext uri="{FF2B5EF4-FFF2-40B4-BE49-F238E27FC236}">
                <a16:creationId xmlns:a16="http://schemas.microsoft.com/office/drawing/2014/main" id="{D7E83BFB-DE06-4E6A-A905-970DEDA56E3B}"/>
              </a:ext>
            </a:extLst>
          </p:cNvPr>
          <p:cNvSpPr/>
          <p:nvPr/>
        </p:nvSpPr>
        <p:spPr>
          <a:xfrm>
            <a:off x="9522408" y="544372"/>
            <a:ext cx="2428291" cy="3346893"/>
          </a:xfrm>
          <a:prstGeom prst="rect">
            <a:avLst/>
          </a:prstGeom>
          <a:noFill/>
          <a:ln w="15875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82" name="TextBox 57381">
            <a:extLst>
              <a:ext uri="{FF2B5EF4-FFF2-40B4-BE49-F238E27FC236}">
                <a16:creationId xmlns:a16="http://schemas.microsoft.com/office/drawing/2014/main" id="{5679349E-A908-483D-A5B5-49B74AA1104B}"/>
              </a:ext>
            </a:extLst>
          </p:cNvPr>
          <p:cNvSpPr txBox="1"/>
          <p:nvPr/>
        </p:nvSpPr>
        <p:spPr>
          <a:xfrm>
            <a:off x="10237177" y="572097"/>
            <a:ext cx="146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Only access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0" name="Graphic 22">
            <a:extLst>
              <a:ext uri="{FF2B5EF4-FFF2-40B4-BE49-F238E27FC236}">
                <a16:creationId xmlns:a16="http://schemas.microsoft.com/office/drawing/2014/main" id="{FD8F591E-924B-4DB5-87AB-6CFB3BAD5D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3071496" y="1303675"/>
            <a:ext cx="381000" cy="3810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2BAD9C05-9F56-4CAD-8B6F-22B8EDEDF78F}"/>
              </a:ext>
            </a:extLst>
          </p:cNvPr>
          <p:cNvSpPr txBox="1"/>
          <p:nvPr/>
        </p:nvSpPr>
        <p:spPr>
          <a:xfrm>
            <a:off x="3001401" y="961169"/>
            <a:ext cx="1215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</p:spTree>
    <p:extLst>
      <p:ext uri="{BB962C8B-B14F-4D97-AF65-F5344CB8AC3E}">
        <p14:creationId xmlns:p14="http://schemas.microsoft.com/office/powerpoint/2010/main" val="246462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857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74F5F0-E47C-4CD4-9BF1-D80ACD90DC05}">
  <ds:schemaRefs>
    <ds:schemaRef ds:uri="http://purl.org/dc/dcmitype/"/>
    <ds:schemaRef ds:uri="http://schemas.microsoft.com/office/2006/documentManagement/types"/>
    <ds:schemaRef ds:uri="9114dcef-bd0d-459c-b9d7-fc63398cdbee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857a468-9f2d-455b-8425-136ceb0ac253"/>
  </ds:schemaRefs>
</ds:datastoreItem>
</file>

<file path=customXml/itemProps2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나이트 자리 바꾸기</Template>
  <TotalTime>378</TotalTime>
  <Words>288</Words>
  <Application>Microsoft Office PowerPoint</Application>
  <PresentationFormat>와이드스크린</PresentationFormat>
  <Paragraphs>66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Noto Sans Symbols</vt:lpstr>
      <vt:lpstr>나눔스퀘어 네오 ExtraBold</vt:lpstr>
      <vt:lpstr>나눔스퀘어 네오 Heavy</vt:lpstr>
      <vt:lpstr>나눔스퀘어 네오 Regular</vt:lpstr>
      <vt:lpstr>Malgun Gothic</vt:lpstr>
      <vt:lpstr>Malgun Gothic</vt:lpstr>
      <vt:lpstr>Arial</vt:lpstr>
      <vt:lpstr>Calibri</vt:lpstr>
      <vt:lpstr>Office 테마</vt:lpstr>
      <vt:lpstr>Dark-Background-Master</vt:lpstr>
      <vt:lpstr>PowerPoint 프레젠테이션</vt:lpstr>
      <vt:lpstr>기술 요구사항 및 보유 솔루션 매칭</vt:lpstr>
      <vt:lpstr>기술 요구사항 및 보유 솔루션 매칭(조은샘님)</vt:lpstr>
      <vt:lpstr>기술 요구사항 및 보유 솔루션 매칭(채승원님)</vt:lpstr>
      <vt:lpstr>기술 요구사항 및 보유 솔루션 매칭(강사님)</vt:lpstr>
      <vt:lpstr>서비스 배치도 결합 예시(강사님)</vt:lpstr>
      <vt:lpstr>서비스 배치도 결합 예시(조혜리님)</vt:lpstr>
      <vt:lpstr>IT Solution:  k-port Company(인프라 구성도)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양정우</dc:creator>
  <cp:lastModifiedBy>양정우</cp:lastModifiedBy>
  <cp:revision>25</cp:revision>
  <dcterms:created xsi:type="dcterms:W3CDTF">2024-11-29T02:17:56Z</dcterms:created>
  <dcterms:modified xsi:type="dcterms:W3CDTF">2024-11-29T08:38:06Z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  <property fmtid="{D5CDD505-2E9C-101B-9397-08002B2CF9AE}" pid="10" name="MediaServiceImageTags">
    <vt:lpwstr/>
  </property>
</Properties>
</file>